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48" r:id="rId2"/>
    <p:sldMasterId id="2147483689" r:id="rId3"/>
  </p:sldMasterIdLst>
  <p:notesMasterIdLst>
    <p:notesMasterId r:id="rId31"/>
  </p:notesMasterIdLst>
  <p:handoutMasterIdLst>
    <p:handoutMasterId r:id="rId32"/>
  </p:handoutMasterIdLst>
  <p:sldIdLst>
    <p:sldId id="3294" r:id="rId4"/>
    <p:sldId id="3291" r:id="rId5"/>
    <p:sldId id="3310" r:id="rId6"/>
    <p:sldId id="3332" r:id="rId7"/>
    <p:sldId id="3317" r:id="rId8"/>
    <p:sldId id="3318" r:id="rId9"/>
    <p:sldId id="3319" r:id="rId10"/>
    <p:sldId id="3329" r:id="rId11"/>
    <p:sldId id="3333" r:id="rId12"/>
    <p:sldId id="3330" r:id="rId13"/>
    <p:sldId id="3331" r:id="rId14"/>
    <p:sldId id="3334" r:id="rId15"/>
    <p:sldId id="3338" r:id="rId16"/>
    <p:sldId id="3339" r:id="rId17"/>
    <p:sldId id="3337" r:id="rId18"/>
    <p:sldId id="3335" r:id="rId19"/>
    <p:sldId id="3336" r:id="rId20"/>
    <p:sldId id="3340" r:id="rId21"/>
    <p:sldId id="3341" r:id="rId22"/>
    <p:sldId id="3342" r:id="rId23"/>
    <p:sldId id="3343" r:id="rId24"/>
    <p:sldId id="3344" r:id="rId25"/>
    <p:sldId id="3346" r:id="rId26"/>
    <p:sldId id="3345" r:id="rId27"/>
    <p:sldId id="3327" r:id="rId28"/>
    <p:sldId id="3328" r:id="rId29"/>
    <p:sldId id="3295" r:id="rId30"/>
  </p:sldIdLst>
  <p:sldSz cx="12192000" cy="6858000"/>
  <p:notesSz cx="6858000" cy="9144000"/>
  <p:defaultTextStyle>
    <a:defPPr>
      <a:defRPr lang="en-US"/>
    </a:defPPr>
    <a:lvl1pPr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indent="-2286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indent="-4572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indent="-6858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indent="-9144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1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21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1DC"/>
    <a:srgbClr val="6ACC71"/>
    <a:srgbClr val="A1DFA5"/>
    <a:srgbClr val="7CBDEA"/>
    <a:srgbClr val="000000"/>
    <a:srgbClr val="FFFFFF"/>
    <a:srgbClr val="288F3A"/>
    <a:srgbClr val="39A542"/>
    <a:srgbClr val="80AB00"/>
    <a:srgbClr val="5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66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56" y="102"/>
      </p:cViewPr>
      <p:guideLst>
        <p:guide pos="3931"/>
        <p:guide pos="7061"/>
        <p:guide orient="horz" pos="2149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3342" y="84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90DA0-C6EE-4FD6-B9E9-8190494A2EFA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0" name="Slide Image Placeholder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0E78686-C27E-4266-8567-E7B764CDDC49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5pPr>
    <a:lvl6pPr marL="2285683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C24F-43D2-4388-9062-6293FAB9EC31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100-1A0B-4E41-A73D-610C62B80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13E4-2045-4DED-9D49-4815C2E3B67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119-6838-4B6E-B20D-BD19E7C48C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8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791" y="365125"/>
            <a:ext cx="262879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81015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6E27-73D3-4EA8-9583-8AA1BAAD3AC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CDE8-9D30-4E57-AE8F-2FEABDFE4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>
            <a:spLocks noChangeArrowheads="1"/>
          </p:cNvSpPr>
          <p:nvPr userDrawn="1"/>
        </p:nvSpPr>
        <p:spPr bwMode="auto">
          <a:xfrm>
            <a:off x="10689834" y="6392069"/>
            <a:ext cx="130129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dist" eaLnBrk="1" hangingPunct="1">
              <a:defRPr/>
            </a:pP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创新</a:t>
            </a:r>
            <a:r>
              <a:rPr lang="en-US" altLang="zh-CN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·</a:t>
            </a: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诚信</a:t>
            </a:r>
            <a:r>
              <a:rPr lang="en-US" altLang="zh-CN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·</a:t>
            </a: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服务</a:t>
            </a: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dist" eaLnBrk="1" hangingPunct="1">
              <a:defRPr/>
            </a:pP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驱动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机电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  <a:endParaRPr sz="1200" dirty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832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控制  驱动  传感  机电  信息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1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247302" y="1047517"/>
            <a:ext cx="4984360" cy="5575300"/>
            <a:chOff x="1437138" y="2438661"/>
            <a:chExt cx="2085297" cy="247918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74" name="文本框 73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控制  驱动  传感  机电  信息</a:t>
            </a:r>
          </a:p>
        </p:txBody>
      </p:sp>
      <p:cxnSp>
        <p:nvCxnSpPr>
          <p:cNvPr id="75" name="直接连接符 74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7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9924005" y="6410658"/>
            <a:ext cx="172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创新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诚信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服务</a:t>
            </a:r>
            <a:endParaRPr lang="zh-CN" altLang="zh-CN" sz="1200" dirty="0">
              <a:solidFill>
                <a:srgbClr val="BFBFB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29"/>
          <p:cNvGrpSpPr>
            <a:grpSpLocks/>
          </p:cNvGrpSpPr>
          <p:nvPr userDrawn="1"/>
        </p:nvGrpSpPr>
        <p:grpSpPr bwMode="auto">
          <a:xfrm>
            <a:off x="0" y="315373"/>
            <a:ext cx="644872" cy="426500"/>
            <a:chOff x="-19" y="1942"/>
            <a:chExt cx="1828" cy="1470"/>
          </a:xfrm>
        </p:grpSpPr>
        <p:sp>
          <p:nvSpPr>
            <p:cNvPr id="8" name="矩形 7"/>
            <p:cNvSpPr/>
            <p:nvPr/>
          </p:nvSpPr>
          <p:spPr>
            <a:xfrm>
              <a:off x="-19" y="1942"/>
              <a:ext cx="316" cy="1470"/>
            </a:xfrm>
            <a:prstGeom prst="rect">
              <a:avLst/>
            </a:prstGeom>
            <a:solidFill>
              <a:srgbClr val="39A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  <p:sp>
          <p:nvSpPr>
            <p:cNvPr id="9" name="流程图: 延期 8"/>
            <p:cNvSpPr/>
            <p:nvPr/>
          </p:nvSpPr>
          <p:spPr>
            <a:xfrm>
              <a:off x="427" y="1942"/>
              <a:ext cx="1382" cy="1470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99383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3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5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1" cy="715961"/>
          </a:xfrm>
        </p:spPr>
        <p:txBody>
          <a:bodyPr>
            <a:normAutofit/>
          </a:bodyPr>
          <a:lstStyle>
            <a:lvl1pPr algn="l">
              <a:defRPr sz="373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23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B45D-0F69-4DC3-8B6A-3558B99666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8992DA-9871-4A2A-B3CF-425C241E550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5F8A-FCBD-4F11-A8AE-5469FCB71337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3D2E-DC8F-4891-9FDD-16C7269915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4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806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B45D-0F69-4DC3-8B6A-3558B99666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2DA-9871-4A2A-B3CF-425C241E550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7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1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98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00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7" y="1709738"/>
            <a:ext cx="10515163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7" y="4589463"/>
            <a:ext cx="10515163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BA5A-BF7A-4180-9512-7A8A97E644DF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35EE-ED71-4731-9FA1-7EBBDA830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32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21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7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247302" y="1047517"/>
            <a:ext cx="4984360" cy="5575300"/>
            <a:chOff x="1437138" y="2438661"/>
            <a:chExt cx="2085297" cy="247918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341401" y="301567"/>
            <a:ext cx="2600209" cy="276999"/>
            <a:chOff x="341401" y="266700"/>
            <a:chExt cx="2600209" cy="276999"/>
          </a:xfrm>
        </p:grpSpPr>
        <p:sp>
          <p:nvSpPr>
            <p:cNvPr id="74" name="文本框 73"/>
            <p:cNvSpPr txBox="1">
              <a:spLocks noChangeArrowheads="1"/>
            </p:cNvSpPr>
            <p:nvPr userDrawn="1"/>
          </p:nvSpPr>
          <p:spPr bwMode="auto">
            <a:xfrm>
              <a:off x="341401" y="266700"/>
              <a:ext cx="2600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/>
              <a:r>
                <a:rPr lang="zh-CN" altLang="zh-CN" sz="1200" dirty="0">
                  <a:solidFill>
                    <a:srgbClr val="BFBFB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控制  驱动  传感  机电  信息</a:t>
              </a:r>
            </a:p>
          </p:txBody>
        </p:sp>
        <p:cxnSp>
          <p:nvCxnSpPr>
            <p:cNvPr id="75" name="直接连接符 74"/>
            <p:cNvCxnSpPr/>
            <p:nvPr userDrawn="1"/>
          </p:nvCxnSpPr>
          <p:spPr>
            <a:xfrm>
              <a:off x="826509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 userDrawn="1"/>
          </p:nvCxnSpPr>
          <p:spPr>
            <a:xfrm>
              <a:off x="1372751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 userDrawn="1"/>
          </p:nvCxnSpPr>
          <p:spPr>
            <a:xfrm>
              <a:off x="1912642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 userDrawn="1"/>
          </p:nvCxnSpPr>
          <p:spPr>
            <a:xfrm>
              <a:off x="2459678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853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9924005" y="6410658"/>
            <a:ext cx="172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创新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诚信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服务</a:t>
            </a:r>
            <a:endParaRPr lang="zh-CN" altLang="zh-CN" sz="1200" dirty="0">
              <a:solidFill>
                <a:srgbClr val="BFBFB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29"/>
          <p:cNvGrpSpPr>
            <a:grpSpLocks/>
          </p:cNvGrpSpPr>
          <p:nvPr userDrawn="1"/>
        </p:nvGrpSpPr>
        <p:grpSpPr bwMode="auto">
          <a:xfrm>
            <a:off x="0" y="315373"/>
            <a:ext cx="644872" cy="426500"/>
            <a:chOff x="-19" y="1942"/>
            <a:chExt cx="1828" cy="1470"/>
          </a:xfrm>
        </p:grpSpPr>
        <p:sp>
          <p:nvSpPr>
            <p:cNvPr id="8" name="矩形 7"/>
            <p:cNvSpPr/>
            <p:nvPr/>
          </p:nvSpPr>
          <p:spPr>
            <a:xfrm>
              <a:off x="-19" y="1942"/>
              <a:ext cx="316" cy="1470"/>
            </a:xfrm>
            <a:prstGeom prst="rect">
              <a:avLst/>
            </a:prstGeom>
            <a:solidFill>
              <a:srgbClr val="39A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  <p:sp>
          <p:nvSpPr>
            <p:cNvPr id="9" name="流程图: 延期 8"/>
            <p:cNvSpPr/>
            <p:nvPr/>
          </p:nvSpPr>
          <p:spPr>
            <a:xfrm>
              <a:off x="427" y="1942"/>
              <a:ext cx="1382" cy="1470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03954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219472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10" y="1825625"/>
            <a:ext cx="5219472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A419-2D56-4FE5-A808-4C92E721E85D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1C89-1E98-4FD2-92C0-B78A3837A7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5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365125"/>
            <a:ext cx="1051516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6" y="1681163"/>
            <a:ext cx="5157543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6" y="2505075"/>
            <a:ext cx="515754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4618-5A22-449A-8A02-9E39F77392C2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AA4D-756B-4611-974B-29BA6B61B3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F468-54C9-4DF9-81B6-38A4CAA94FE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2DBB-918A-479E-AA71-091F6507E6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5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2487-C4AB-4422-950D-D42B08376B8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5413-200B-45D9-BDFB-9D27BDA183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4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457200"/>
            <a:ext cx="3931674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950" y="987425"/>
            <a:ext cx="617222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6" y="2057400"/>
            <a:ext cx="3931674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7B87-6C71-4CDF-839B-BB5A343044C4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D493-803A-4C79-9806-89CC5236F9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01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457200"/>
            <a:ext cx="3931674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950" y="987425"/>
            <a:ext cx="617222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6" y="2057400"/>
            <a:ext cx="3931674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8E98-C0AB-4A3E-9FF2-1CD42F0DE1B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481B-B167-4877-A5E1-B487AF7CF9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7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419" y="365125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A415A-5BFF-4827-83C7-174D835A04BD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DB8E6-BFCE-42AA-8A3A-904B70AFA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5pPr>
      <a:lvl6pPr marL="228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6pPr>
      <a:lvl7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7pPr>
      <a:lvl8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8pPr>
      <a:lvl9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114300" indent="-1143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9250">
              <a:srgbClr val="FFFFFF">
                <a:alpha val="25000"/>
              </a:srgbClr>
            </a:gs>
            <a:gs pos="38500">
              <a:srgbClr val="FFFFFF">
                <a:alpha val="75000"/>
              </a:srgbClr>
            </a:gs>
            <a:gs pos="0">
              <a:schemeClr val="bg1"/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3" descr="字体设计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62" y="381794"/>
            <a:ext cx="935281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kern="120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5pPr>
      <a:lvl6pPr marL="228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6pPr>
      <a:lvl7pPr marL="457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7pPr>
      <a:lvl8pPr marL="685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8pPr>
      <a:lvl9pPr marL="914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9pPr>
    </p:titleStyle>
    <p:bodyStyle>
      <a:lvl1pPr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24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1pPr>
      <a:lvl2pPr marL="4572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2pPr>
      <a:lvl3pPr marL="9144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8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3pPr>
      <a:lvl4pPr marL="1371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4pPr>
      <a:lvl5pPr marL="18288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5pPr>
      <a:lvl6pPr marL="25139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A415A-5BFF-4827-83C7-174D835A04BD}" type="datetimeFigureOut">
              <a:rPr lang="zh-CN" altLang="en-US" smtClean="0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DB8E6-BFCE-42AA-8A3A-904B70AFA9A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13" descr="字体设计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62" y="381794"/>
            <a:ext cx="935281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出自【趣你的PPT】(微信:qunideppt)：最优质的PPT资源库"/>
          <p:cNvSpPr>
            <a:spLocks/>
          </p:cNvSpPr>
          <p:nvPr/>
        </p:nvSpPr>
        <p:spPr bwMode="auto">
          <a:xfrm>
            <a:off x="-1115027" y="443104"/>
            <a:ext cx="9169234" cy="6199982"/>
          </a:xfrm>
          <a:custGeom>
            <a:avLst/>
            <a:gdLst>
              <a:gd name="T0" fmla="*/ 7786377 w 1778"/>
              <a:gd name="T1" fmla="*/ 1424976 h 1079"/>
              <a:gd name="T2" fmla="*/ 8065173 w 1778"/>
              <a:gd name="T3" fmla="*/ 1953596 h 1079"/>
              <a:gd name="T4" fmla="*/ 7985517 w 1778"/>
              <a:gd name="T5" fmla="*/ 2470724 h 1079"/>
              <a:gd name="T6" fmla="*/ 8772120 w 1778"/>
              <a:gd name="T7" fmla="*/ 2263873 h 1079"/>
              <a:gd name="T8" fmla="*/ 7866033 w 1778"/>
              <a:gd name="T9" fmla="*/ 3332605 h 1079"/>
              <a:gd name="T10" fmla="*/ 10046616 w 1778"/>
              <a:gd name="T11" fmla="*/ 2114480 h 1079"/>
              <a:gd name="T12" fmla="*/ 12267028 w 1778"/>
              <a:gd name="T13" fmla="*/ 80442 h 1079"/>
              <a:gd name="T14" fmla="*/ 10255713 w 1778"/>
              <a:gd name="T15" fmla="*/ 2355807 h 1079"/>
              <a:gd name="T16" fmla="*/ 10375198 w 1778"/>
              <a:gd name="T17" fmla="*/ 2401774 h 1079"/>
              <a:gd name="T18" fmla="*/ 11719393 w 1778"/>
              <a:gd name="T19" fmla="*/ 1057240 h 1079"/>
              <a:gd name="T20" fmla="*/ 11251414 w 1778"/>
              <a:gd name="T21" fmla="*/ 2022546 h 1079"/>
              <a:gd name="T22" fmla="*/ 12545824 w 1778"/>
              <a:gd name="T23" fmla="*/ 1114699 h 1079"/>
              <a:gd name="T24" fmla="*/ 11151844 w 1778"/>
              <a:gd name="T25" fmla="*/ 2378790 h 1079"/>
              <a:gd name="T26" fmla="*/ 11579995 w 1778"/>
              <a:gd name="T27" fmla="*/ 2516691 h 1079"/>
              <a:gd name="T28" fmla="*/ 12744964 w 1778"/>
              <a:gd name="T29" fmla="*/ 1562877 h 1079"/>
              <a:gd name="T30" fmla="*/ 13621181 w 1778"/>
              <a:gd name="T31" fmla="*/ 2125972 h 1079"/>
              <a:gd name="T32" fmla="*/ 13302557 w 1778"/>
              <a:gd name="T33" fmla="*/ 2654592 h 1079"/>
              <a:gd name="T34" fmla="*/ 14636795 w 1778"/>
              <a:gd name="T35" fmla="*/ 3160229 h 1079"/>
              <a:gd name="T36" fmla="*/ 16030775 w 1778"/>
              <a:gd name="T37" fmla="*/ 3746308 h 1079"/>
              <a:gd name="T38" fmla="*/ 16439013 w 1778"/>
              <a:gd name="T39" fmla="*/ 4952941 h 1079"/>
              <a:gd name="T40" fmla="*/ 16488798 w 1778"/>
              <a:gd name="T41" fmla="*/ 5435594 h 1079"/>
              <a:gd name="T42" fmla="*/ 14019461 w 1778"/>
              <a:gd name="T43" fmla="*/ 6665210 h 1079"/>
              <a:gd name="T44" fmla="*/ 15493097 w 1778"/>
              <a:gd name="T45" fmla="*/ 6079131 h 1079"/>
              <a:gd name="T46" fmla="*/ 16498755 w 1778"/>
              <a:gd name="T47" fmla="*/ 5872280 h 1079"/>
              <a:gd name="T48" fmla="*/ 16747680 w 1778"/>
              <a:gd name="T49" fmla="*/ 6653718 h 1079"/>
              <a:gd name="T50" fmla="*/ 16717809 w 1778"/>
              <a:gd name="T51" fmla="*/ 7412173 h 1079"/>
              <a:gd name="T52" fmla="*/ 16060646 w 1778"/>
              <a:gd name="T53" fmla="*/ 8032727 h 1079"/>
              <a:gd name="T54" fmla="*/ 16946820 w 1778"/>
              <a:gd name="T55" fmla="*/ 8055711 h 1079"/>
              <a:gd name="T56" fmla="*/ 13710794 w 1778"/>
              <a:gd name="T57" fmla="*/ 10227650 h 1079"/>
              <a:gd name="T58" fmla="*/ 10763521 w 1778"/>
              <a:gd name="T59" fmla="*/ 12077820 h 1079"/>
              <a:gd name="T60" fmla="*/ 9658293 w 1778"/>
              <a:gd name="T61" fmla="*/ 11905444 h 1079"/>
              <a:gd name="T62" fmla="*/ 10614166 w 1778"/>
              <a:gd name="T63" fmla="*/ 10227650 h 1079"/>
              <a:gd name="T64" fmla="*/ 10663951 w 1778"/>
              <a:gd name="T65" fmla="*/ 9699030 h 1079"/>
              <a:gd name="T66" fmla="*/ 5765105 w 1778"/>
              <a:gd name="T67" fmla="*/ 10606877 h 1079"/>
              <a:gd name="T68" fmla="*/ 5675492 w 1778"/>
              <a:gd name="T69" fmla="*/ 10377043 h 1079"/>
              <a:gd name="T70" fmla="*/ 5127857 w 1778"/>
              <a:gd name="T71" fmla="*/ 10480468 h 1079"/>
              <a:gd name="T72" fmla="*/ 3534736 w 1778"/>
              <a:gd name="T73" fmla="*/ 10733286 h 1079"/>
              <a:gd name="T74" fmla="*/ 3544693 w 1778"/>
              <a:gd name="T75" fmla="*/ 11227431 h 1079"/>
              <a:gd name="T76" fmla="*/ 5954288 w 1778"/>
              <a:gd name="T77" fmla="*/ 10928646 h 1079"/>
              <a:gd name="T78" fmla="*/ 8543109 w 1778"/>
              <a:gd name="T79" fmla="*/ 10514943 h 1079"/>
              <a:gd name="T80" fmla="*/ 7169042 w 1778"/>
              <a:gd name="T81" fmla="*/ 10802237 h 1079"/>
              <a:gd name="T82" fmla="*/ 4819190 w 1778"/>
              <a:gd name="T83" fmla="*/ 11215940 h 1079"/>
              <a:gd name="T84" fmla="*/ 2857660 w 1778"/>
              <a:gd name="T85" fmla="*/ 10963121 h 1079"/>
              <a:gd name="T86" fmla="*/ 2977144 w 1778"/>
              <a:gd name="T87" fmla="*/ 9974832 h 1079"/>
              <a:gd name="T88" fmla="*/ 3226069 w 1778"/>
              <a:gd name="T89" fmla="*/ 9503670 h 1079"/>
              <a:gd name="T90" fmla="*/ 3076714 w 1778"/>
              <a:gd name="T91" fmla="*/ 8492397 h 1079"/>
              <a:gd name="T92" fmla="*/ 1692691 w 1778"/>
              <a:gd name="T93" fmla="*/ 8664773 h 1079"/>
              <a:gd name="T94" fmla="*/ 527721 w 1778"/>
              <a:gd name="T95" fmla="*/ 8297037 h 1079"/>
              <a:gd name="T96" fmla="*/ 268839 w 1778"/>
              <a:gd name="T97" fmla="*/ 7216814 h 1079"/>
              <a:gd name="T98" fmla="*/ 886173 w 1778"/>
              <a:gd name="T99" fmla="*/ 5837805 h 1079"/>
              <a:gd name="T100" fmla="*/ 736818 w 1778"/>
              <a:gd name="T101" fmla="*/ 5355152 h 1079"/>
              <a:gd name="T102" fmla="*/ 448065 w 1778"/>
              <a:gd name="T103" fmla="*/ 5228742 h 1079"/>
              <a:gd name="T104" fmla="*/ 716904 w 1778"/>
              <a:gd name="T105" fmla="*/ 4596697 h 1079"/>
              <a:gd name="T106" fmla="*/ 1503508 w 1778"/>
              <a:gd name="T107" fmla="*/ 3711832 h 1079"/>
              <a:gd name="T108" fmla="*/ 1782304 w 1778"/>
              <a:gd name="T109" fmla="*/ 2964869 h 1079"/>
              <a:gd name="T110" fmla="*/ 1513465 w 1778"/>
              <a:gd name="T111" fmla="*/ 2160447 h 1079"/>
              <a:gd name="T112" fmla="*/ 2061100 w 1778"/>
              <a:gd name="T113" fmla="*/ 1539893 h 1079"/>
              <a:gd name="T114" fmla="*/ 1135098 w 1778"/>
              <a:gd name="T115" fmla="*/ 1241108 h 1079"/>
              <a:gd name="T116" fmla="*/ 2140756 w 1778"/>
              <a:gd name="T117" fmla="*/ 919339 h 1079"/>
              <a:gd name="T118" fmla="*/ 3704005 w 1778"/>
              <a:gd name="T119" fmla="*/ 861881 h 1079"/>
              <a:gd name="T120" fmla="*/ 5675492 w 1778"/>
              <a:gd name="T121" fmla="*/ 655029 h 1079"/>
              <a:gd name="T122" fmla="*/ 7119257 w 1778"/>
              <a:gd name="T123" fmla="*/ 241327 h 1079"/>
              <a:gd name="T124" fmla="*/ 7656936 w 1778"/>
              <a:gd name="T125" fmla="*/ 678013 h 1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6" name="平行四边形 5"/>
          <p:cNvSpPr/>
          <p:nvPr/>
        </p:nvSpPr>
        <p:spPr>
          <a:xfrm>
            <a:off x="4992688" y="2557595"/>
            <a:ext cx="8667750" cy="1790700"/>
          </a:xfrm>
          <a:prstGeom prst="parallelogram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2" name="文本框 12"/>
          <p:cNvSpPr txBox="1">
            <a:spLocks noChangeArrowheads="1"/>
          </p:cNvSpPr>
          <p:nvPr/>
        </p:nvSpPr>
        <p:spPr bwMode="auto">
          <a:xfrm>
            <a:off x="5631679" y="2714281"/>
            <a:ext cx="6665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communications between Q1 PLC and HMI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66475" y="4378160"/>
            <a:ext cx="5235145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zh-CN" sz="1200" b="1" i="1" spc="-1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 r e a t e  a  b e t t e r  l i f e  t h r o u g h  o u r  w o r k</a:t>
            </a:r>
            <a:endParaRPr lang="zh-CN" altLang="en-US" sz="1200" b="1" i="1" spc="-1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0887075" y="6421933"/>
            <a:ext cx="13049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spc="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2021/9/1</a:t>
            </a:r>
            <a:endParaRPr lang="zh-CN" altLang="en-US" sz="1400" spc="65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228600" y="6421934"/>
            <a:ext cx="3902869" cy="30777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HCFA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3515186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1.3 HTCDesigner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File to Create New Project, type name of project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Setup – HMI settings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Change the IP Address 192.168.88.X and Gateway 192.168.88.1, it should be the same band with the IP address of port2 which the touchscreen connected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20EAFC-858F-4CD6-9B39-160596B7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8" y="2467482"/>
            <a:ext cx="2819048" cy="2742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AB0CE0-DB92-473C-B131-7BFE231FC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48" y="3172157"/>
            <a:ext cx="2742857" cy="164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C3B311-7920-4B42-977F-F60C522A0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66" y="1862889"/>
            <a:ext cx="5992871" cy="48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1.4 HTCDesigner Comfigration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Service in the Project menu and double click it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Add botton, choose the Modbu_TCP_Server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7C705B-2630-4C2A-90E4-B50F9CBD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2" y="1610769"/>
            <a:ext cx="3142857" cy="46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02D979-BDFE-4FD0-B392-8913B99BE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705" y="1610769"/>
            <a:ext cx="3627769" cy="40656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7BE7A5-DAFE-4E31-BA89-D739971B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820" y="1610769"/>
            <a:ext cx="4247619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775311" y="163984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0" y="1034672"/>
            <a:ext cx="9745557" cy="8218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Ethernet, Find General- Interface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In this experiment, we choose port2 connet to the HMI, so the Master IP address should be eth0 192.168.88.100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2160C9E-F71D-41EC-815B-FF8E86D95419}"/>
              </a:ext>
            </a:extLst>
          </p:cNvPr>
          <p:cNvSpPr/>
          <p:nvPr/>
        </p:nvSpPr>
        <p:spPr bwMode="auto">
          <a:xfrm>
            <a:off x="775311" y="670695"/>
            <a:ext cx="9745557" cy="3388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2.1 Project Creation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project creation just like 1.1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E395FF-3B55-4335-8F28-52C31FEC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90" y="1774591"/>
            <a:ext cx="9621761" cy="44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Modbus_TCP_Slave, find General- Slave IP Address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This is slave’s IP address, which is IP address of Q1 PLC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2872C1-FDB8-405E-BB9D-20D52A7A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70" y="1751888"/>
            <a:ext cx="10161905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ModbusTcpDevice, find ModbusTcpDeviceParameters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Parameter – LanID, because Slave(Q1) connet to port1 and Master(HMI) connect to port2, this value should be the slave ID (so we choose 1)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5C024B-3201-4846-B004-3DD514B9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7" y="1833440"/>
            <a:ext cx="11014745" cy="32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775311" y="163984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1152969"/>
            <a:ext cx="9745557" cy="944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2.4 HTCDesigner Comfigration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Ethernet PLC in the Project menu and double click it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Add botton, change the ‘Manufacture’ and ‘Device Type’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set the IP address of Ethernet PLC 192.168.88.100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‘Advance’, set the Base Address as 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FB9C7E-81F0-44B9-A712-46FA801C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0" y="2194007"/>
            <a:ext cx="2990476" cy="4219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1AC6CC-E1AA-4AEA-A270-7150CE1C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33" y="2240480"/>
            <a:ext cx="3764690" cy="42190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998643-F329-4BC4-8701-CA3FADF3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192" y="2240480"/>
            <a:ext cx="3834961" cy="322769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6D1CC39D-9405-4C55-953B-F2BD40F69166}"/>
              </a:ext>
            </a:extLst>
          </p:cNvPr>
          <p:cNvSpPr/>
          <p:nvPr/>
        </p:nvSpPr>
        <p:spPr bwMode="auto">
          <a:xfrm>
            <a:off x="775311" y="599612"/>
            <a:ext cx="9745557" cy="4098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2.3 HTCDesigner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HTC project creation just like 1.3</a:t>
            </a:r>
          </a:p>
        </p:txBody>
      </p:sp>
    </p:spTree>
    <p:extLst>
      <p:ext uri="{BB962C8B-B14F-4D97-AF65-F5344CB8AC3E}">
        <p14:creationId xmlns:p14="http://schemas.microsoft.com/office/powerpoint/2010/main" val="27361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900071" y="410616"/>
            <a:ext cx="28749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ModbusRTU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900071" y="1930722"/>
            <a:ext cx="9745557" cy="8892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Device connection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connection method of pins of RS 485 Plugs, pin 6 connect to the positive pole (like COM1-A1)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Pin 1 connect to the negative pole, like COM1-B1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F235C4-7CB3-4D9B-9876-C790D6225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7823" y="3180683"/>
            <a:ext cx="2641722" cy="2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B4695F-29EC-4AF2-8320-FB319B49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55" y="2828345"/>
            <a:ext cx="2128638" cy="2417034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0EF1DE0A-9EC6-4A29-AC6E-5DE55A611F8F}"/>
              </a:ext>
            </a:extLst>
          </p:cNvPr>
          <p:cNvSpPr/>
          <p:nvPr/>
        </p:nvSpPr>
        <p:spPr bwMode="auto">
          <a:xfrm>
            <a:off x="900071" y="1033099"/>
            <a:ext cx="9745557" cy="5368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 Codesys project creation just like the beginning of the PPT</a:t>
            </a:r>
          </a:p>
        </p:txBody>
      </p:sp>
    </p:spTree>
    <p:extLst>
      <p:ext uri="{BB962C8B-B14F-4D97-AF65-F5344CB8AC3E}">
        <p14:creationId xmlns:p14="http://schemas.microsoft.com/office/powerpoint/2010/main" val="122623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628274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716006"/>
            <a:ext cx="9745557" cy="1314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Device to choose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and add ‘Miscellaneous – MobusRtuMaster’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add the ‘MobusRtuDevice’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MobusRtuMaster to select the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Add the ‘ModbusRtuSlave’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AB66B3-08CD-4C09-A4CD-98BE9586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2" y="2296341"/>
            <a:ext cx="2593903" cy="3332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4EED2D-6CCF-401C-BB47-9BC42F9B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59" y="2296341"/>
            <a:ext cx="2710254" cy="3332999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EA15AE6-E183-49F8-8BA4-2371284C579F}"/>
              </a:ext>
            </a:extLst>
          </p:cNvPr>
          <p:cNvSpPr/>
          <p:nvPr/>
        </p:nvSpPr>
        <p:spPr>
          <a:xfrm>
            <a:off x="2939096" y="3858443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F4431B-D670-4345-B0A4-F85CFF1E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509" y="2296341"/>
            <a:ext cx="2521298" cy="3332999"/>
          </a:xfrm>
          <a:prstGeom prst="rect">
            <a:avLst/>
          </a:prstGeom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37325403-E5B0-482D-8923-5B0B358AEE55}"/>
              </a:ext>
            </a:extLst>
          </p:cNvPr>
          <p:cNvSpPr/>
          <p:nvPr/>
        </p:nvSpPr>
        <p:spPr>
          <a:xfrm>
            <a:off x="6000221" y="3853289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C5FBD6A-E13C-4B26-BE9A-60DC97B2E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251" y="2299083"/>
            <a:ext cx="2521298" cy="3332999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5AB593D-7BDD-4C15-9AB9-B40642F50BDA}"/>
              </a:ext>
            </a:extLst>
          </p:cNvPr>
          <p:cNvSpPr/>
          <p:nvPr/>
        </p:nvSpPr>
        <p:spPr>
          <a:xfrm>
            <a:off x="8774976" y="3853289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3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628274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716006"/>
            <a:ext cx="9745557" cy="1314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ModbusRtuSlave to choose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and add ‘Miscellaneous – MobusSalveReadChannel’ and ‘Miscellaneous – MobusSalveWriteChannel’ 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438D51-5D84-48D0-B189-B22D19D4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73" y="2093365"/>
            <a:ext cx="3201884" cy="3633486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EA15AE6-E183-49F8-8BA4-2371284C579F}"/>
              </a:ext>
            </a:extLst>
          </p:cNvPr>
          <p:cNvSpPr/>
          <p:nvPr/>
        </p:nvSpPr>
        <p:spPr>
          <a:xfrm>
            <a:off x="5573239" y="3471045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B6E5F-F2B9-40A9-9678-034A9987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78" y="2093365"/>
            <a:ext cx="3749449" cy="36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836762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3.2 Modbus RTU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ModbusRtuMaster, find ModbusRtuMasterParameters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This is parameter of RTU Master, as for this experiment, we choose com1 to connect with HMI by RS485, so in COMID should set the value as 1.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Other parameters should depend on requires to set, such as Baudrate, Stopbit and Parity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5F7FB5-FD83-4200-BE6B-DEE93FD8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873"/>
            <a:ext cx="11618752" cy="35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776366" y="186996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6366" y="2789831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76366" y="370969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29427" y="1937495"/>
            <a:ext cx="372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68" y="1272226"/>
            <a:ext cx="3723006" cy="38041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258507" y="3888151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828800"/>
            <a:r>
              <a:rPr lang="en-US" altLang="zh-CN" sz="4000" b="1" dirty="0">
                <a:ln w="0"/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000" b="1" dirty="0">
              <a:ln w="0"/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27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6F63174-B601-4246-8B35-23247C2FEBF8}"/>
              </a:ext>
            </a:extLst>
          </p:cNvPr>
          <p:cNvSpPr txBox="1"/>
          <p:nvPr/>
        </p:nvSpPr>
        <p:spPr>
          <a:xfrm>
            <a:off x="7729427" y="2878271"/>
            <a:ext cx="38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09FED17-FA2C-4FF6-AD10-DF09DEE0C24E}"/>
              </a:ext>
            </a:extLst>
          </p:cNvPr>
          <p:cNvSpPr txBox="1"/>
          <p:nvPr/>
        </p:nvSpPr>
        <p:spPr>
          <a:xfrm>
            <a:off x="7729427" y="3786640"/>
            <a:ext cx="362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837767-BE03-4008-AA7C-8DD8027C0E95}"/>
              </a:ext>
            </a:extLst>
          </p:cNvPr>
          <p:cNvSpPr txBox="1"/>
          <p:nvPr/>
        </p:nvSpPr>
        <p:spPr>
          <a:xfrm>
            <a:off x="6776366" y="4629561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3D0641A-A081-492A-94CB-214B334D16BA}"/>
              </a:ext>
            </a:extLst>
          </p:cNvPr>
          <p:cNvSpPr txBox="1"/>
          <p:nvPr/>
        </p:nvSpPr>
        <p:spPr>
          <a:xfrm>
            <a:off x="6781485" y="554942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469043-6560-4DF2-8862-8308C1B22205}"/>
              </a:ext>
            </a:extLst>
          </p:cNvPr>
          <p:cNvSpPr txBox="1"/>
          <p:nvPr/>
        </p:nvSpPr>
        <p:spPr>
          <a:xfrm>
            <a:off x="7729427" y="4706505"/>
            <a:ext cx="362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782E73-F595-45F9-A49C-C6A796850F68}"/>
              </a:ext>
            </a:extLst>
          </p:cNvPr>
          <p:cNvSpPr txBox="1"/>
          <p:nvPr/>
        </p:nvSpPr>
        <p:spPr>
          <a:xfrm>
            <a:off x="7729427" y="5626370"/>
            <a:ext cx="25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Appendix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174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836762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3.2 Modbus RTU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MidbusSlaveReadChannel - ModbusReadChannelParameters, change the FunctionCode to ‘Read Holding Registers(3)’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There are almost 6 parameters, it depends on which type data you need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8E42EF-DF6E-49EC-A268-17E465FC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11" y="1995493"/>
            <a:ext cx="10958818" cy="37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836762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3.2 Modbus RTU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ModbusSlaveWriteChannel – ModbusWriteChannelParameters, change the FunctionCode to ‘Write Single Register(6)’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All these 6 parameters depend on which kind of data type you need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B4C4A6-FAB0-439E-B480-BE9EDFE7F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9" y="1877066"/>
            <a:ext cx="11367082" cy="35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393074" y="3429000"/>
            <a:ext cx="6225840" cy="1990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3.3 Modbus HTCDesigner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In the Codesys, find ModbusRTUSlave – ModbusChManagerParameterss – SlaveID, this value should be same as HTCDesigner – Communication Connection – Server Station No, so this experiment choose 1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HTCDesigner project creation just like 1.3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set the configuration of the communication setting  in the communication connection (shows in right figure)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Caution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: the communication setting should be same as ModbusRtuMasterParameters in codesys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539C1A-90F1-4C2E-9876-463177F6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5" y="816298"/>
            <a:ext cx="7835317" cy="23220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3074B-49ED-4282-9D7C-222333CE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367" y="1941194"/>
            <a:ext cx="4165663" cy="46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1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628274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4.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716006"/>
            <a:ext cx="9745557" cy="1314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4.1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Device to choose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and add ‘Miscellaneous – MobusRtuMaster’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add the ‘MobusRtuDevice’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AB66B3-08CD-4C09-A4CD-98BE9586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81" y="2253902"/>
            <a:ext cx="2593903" cy="3332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4EED2D-6CCF-401C-BB47-9BC42F9B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914" y="2253903"/>
            <a:ext cx="2710254" cy="3332999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EA15AE6-E183-49F8-8BA4-2371284C579F}"/>
              </a:ext>
            </a:extLst>
          </p:cNvPr>
          <p:cNvSpPr/>
          <p:nvPr/>
        </p:nvSpPr>
        <p:spPr>
          <a:xfrm>
            <a:off x="5041125" y="3816006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81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4. Modbus RTU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HMI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624310" y="1146554"/>
            <a:ext cx="3385628" cy="727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4.2 Modbus RTU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When the HMI as Master, all the codesys RTU setting just like 3.2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44D1FE-AFBA-45D1-BDB6-6379FDFD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78" y="599612"/>
            <a:ext cx="4316665" cy="4837642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2BC2A5F0-FD3D-4DD9-AD37-EF38D451F4EC}"/>
              </a:ext>
            </a:extLst>
          </p:cNvPr>
          <p:cNvSpPr/>
          <p:nvPr/>
        </p:nvSpPr>
        <p:spPr bwMode="auto">
          <a:xfrm>
            <a:off x="624310" y="2057171"/>
            <a:ext cx="3385628" cy="24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4.3 Modbus RTU HTCDesigner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HTCDesigner project creation just like 1.3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set the configuration of the communication setting  in the communication connection (shows in right figure)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In Advance,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need set the base address as 0, which means address offset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Caution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: the communication setting should be same as ModbusRtuMasterParameters in codesys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442E28-21D9-4D38-B2D3-8831E917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268" y="2280028"/>
            <a:ext cx="3221766" cy="27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431717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5.Appendix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A996883-6454-4E8E-A3C6-C2601717127E}"/>
              </a:ext>
            </a:extLst>
          </p:cNvPr>
          <p:cNvSpPr/>
          <p:nvPr/>
        </p:nvSpPr>
        <p:spPr bwMode="auto">
          <a:xfrm>
            <a:off x="747403" y="784860"/>
            <a:ext cx="9288137" cy="1196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Device description files are installed using Q1 as an example, the rest of the description files (including general IO, X3T driver, high speed count) are also available in the folder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C3FEDB-5045-48F3-BE98-6130A6A7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3" y="2286000"/>
            <a:ext cx="2802097" cy="3003600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C298230D-C7B0-4BB1-9348-D366BE259F76}"/>
              </a:ext>
            </a:extLst>
          </p:cNvPr>
          <p:cNvSpPr/>
          <p:nvPr/>
        </p:nvSpPr>
        <p:spPr bwMode="auto">
          <a:xfrm>
            <a:off x="397267" y="1981200"/>
            <a:ext cx="2407125" cy="281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 Find Tools → Package Manager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788841-9AD9-4FC0-A1DB-D1DADF7E5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90" y="2356203"/>
            <a:ext cx="3148428" cy="3821995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9BA7D0EA-C826-437D-B3B8-CE31971336EC}"/>
              </a:ext>
            </a:extLst>
          </p:cNvPr>
          <p:cNvSpPr/>
          <p:nvPr/>
        </p:nvSpPr>
        <p:spPr bwMode="auto">
          <a:xfrm>
            <a:off x="3710090" y="1997584"/>
            <a:ext cx="2890786" cy="281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2. Click Install, find the package to open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257765-987F-4EEE-92FA-79E631A3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760" y="2461260"/>
            <a:ext cx="3528061" cy="2828340"/>
          </a:xfrm>
          <a:prstGeom prst="rect">
            <a:avLst/>
          </a:prstGeom>
        </p:spPr>
      </p:pic>
      <p:sp>
        <p:nvSpPr>
          <p:cNvPr id="13" name="AutoShape 4">
            <a:extLst>
              <a:ext uri="{FF2B5EF4-FFF2-40B4-BE49-F238E27FC236}">
                <a16:creationId xmlns:a16="http://schemas.microsoft.com/office/drawing/2014/main" id="{10DF49A0-7E49-4097-8C71-D10C9922ADB6}"/>
              </a:ext>
            </a:extLst>
          </p:cNvPr>
          <p:cNvSpPr/>
          <p:nvPr/>
        </p:nvSpPr>
        <p:spPr bwMode="auto">
          <a:xfrm>
            <a:off x="7604760" y="2004632"/>
            <a:ext cx="2890786" cy="281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3. Choose Complete setup - Next</a:t>
            </a:r>
          </a:p>
        </p:txBody>
      </p:sp>
    </p:spTree>
    <p:extLst>
      <p:ext uri="{BB962C8B-B14F-4D97-AF65-F5344CB8AC3E}">
        <p14:creationId xmlns:p14="http://schemas.microsoft.com/office/powerpoint/2010/main" val="1316647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431717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5.Appendix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A996883-6454-4E8E-A3C6-C2601717127E}"/>
              </a:ext>
            </a:extLst>
          </p:cNvPr>
          <p:cNvSpPr/>
          <p:nvPr/>
        </p:nvSpPr>
        <p:spPr bwMode="auto">
          <a:xfrm>
            <a:off x="1090303" y="548640"/>
            <a:ext cx="9288137" cy="960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If the user needs to change the PLC program running platform, when the project has been created, you need to right click Device→Update Device in the Device tab on the left side of the interface, you can switch the PLC program running platform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3E61B7-6C37-47E6-99D8-97CF461E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65" y="1417320"/>
            <a:ext cx="7242959" cy="45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5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50"/>
            <a:ext cx="121888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46038" y="1554163"/>
            <a:ext cx="6620669" cy="10120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024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791494"/>
            <a:ext cx="1263650" cy="3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2963" y="2184400"/>
            <a:ext cx="5584031" cy="31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1600" b="1" i="1" dirty="0">
                <a:solidFill>
                  <a:schemeClr val="bg1"/>
                </a:solidFill>
                <a:effectLst/>
                <a:latin typeface="+mj-lt"/>
              </a:rPr>
              <a:t>To be the most valuable  industrial  automation  core components and solution provider</a:t>
            </a:r>
            <a:endParaRPr lang="zh-CN" altLang="en-US" sz="1500" b="1" i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4588" y="3844586"/>
            <a:ext cx="4796682" cy="222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Picture 9" descr="C:\Users\Administrator\Documents\Tencent Files\492323079\FileRecv\888.png">
            <a:extLst>
              <a:ext uri="{FF2B5EF4-FFF2-40B4-BE49-F238E27FC236}">
                <a16:creationId xmlns:a16="http://schemas.microsoft.com/office/drawing/2014/main" id="{0AA9B837-74C1-45A7-B4B2-0F425E70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0975"/>
            <a:ext cx="411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2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2587DE-0269-4FC1-BE5B-D793B9BA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11" y="1598064"/>
            <a:ext cx="9373716" cy="493574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 bwMode="auto">
          <a:xfrm>
            <a:off x="824570" y="210658"/>
            <a:ext cx="3487371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Codesys Project creation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655108"/>
            <a:ext cx="9745557" cy="942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Open the CODESYS and choose Standard project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Type the project name and then select the storage location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Choose the Device ‘HCQ1-1300-D’cyclic task type Structured Text (ST).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Caution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: Make sure that the PC has the Q1 description file installed, see </a:t>
            </a:r>
            <a:r>
              <a:rPr lang="en-US" altLang="zh-CN" sz="1200" noProof="1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+mn-ea"/>
              </a:rPr>
              <a:t>Appendix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 for how to install the description file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C8DE1A-773A-466B-B736-EEA1D9EC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084" y="3244610"/>
            <a:ext cx="2619048" cy="1461905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3FAE1FDF-0656-4952-A008-034B9C08CB62}"/>
              </a:ext>
            </a:extLst>
          </p:cNvPr>
          <p:cNvSpPr/>
          <p:nvPr/>
        </p:nvSpPr>
        <p:spPr>
          <a:xfrm>
            <a:off x="7082822" y="3508693"/>
            <a:ext cx="1729529" cy="260059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83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47288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716006"/>
            <a:ext cx="9745557" cy="1314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Device to choose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Fieldbuses-Ethernet Adapter –Ethernet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add the ‘Ethernet’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Ethernet to select the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Add the ‘Modbus TCP Master’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E317BF-AE86-47A1-847D-1A8EDDDF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7" y="2296341"/>
            <a:ext cx="2710254" cy="3332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95FA1-182F-45FE-A199-1BA0926B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18" y="2326586"/>
            <a:ext cx="2788250" cy="33674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9028FB-3A0A-4FBB-A79D-AE86FE3AD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828" y="2393548"/>
            <a:ext cx="2590476" cy="3238095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3EA15AE6-E183-49F8-8BA4-2371284C579F}"/>
              </a:ext>
            </a:extLst>
          </p:cNvPr>
          <p:cNvSpPr/>
          <p:nvPr/>
        </p:nvSpPr>
        <p:spPr>
          <a:xfrm>
            <a:off x="2809713" y="3840167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37325403-E5B0-482D-8923-5B0B358AEE55}"/>
              </a:ext>
            </a:extLst>
          </p:cNvPr>
          <p:cNvSpPr/>
          <p:nvPr/>
        </p:nvSpPr>
        <p:spPr>
          <a:xfrm>
            <a:off x="6076426" y="3840167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438D82D-F7F4-49D2-ADA8-1383AE41B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472" y="2260858"/>
            <a:ext cx="2736021" cy="3367411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4CA15F72-038C-48CE-927D-6E4FE99057D2}"/>
              </a:ext>
            </a:extLst>
          </p:cNvPr>
          <p:cNvSpPr/>
          <p:nvPr/>
        </p:nvSpPr>
        <p:spPr>
          <a:xfrm>
            <a:off x="8844898" y="3840167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18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BBF6B17-DF94-4A65-9D17-56FE17F3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6" y="2527302"/>
            <a:ext cx="2730238" cy="30118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 bwMode="auto">
          <a:xfrm>
            <a:off x="824570" y="210658"/>
            <a:ext cx="4345636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716006"/>
            <a:ext cx="9745557" cy="1314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right click the Modbus TCP Master to add device – Modbus TCP Slave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Device -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find Add Device - Mscellaneous - ModbusTcpDevice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21BDE8-80DA-4454-B2F9-851F65DA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27" y="2370202"/>
            <a:ext cx="2657143" cy="3168968"/>
          </a:xfrm>
          <a:prstGeom prst="rect">
            <a:avLst/>
          </a:prstGeom>
        </p:spPr>
      </p:pic>
      <p:sp>
        <p:nvSpPr>
          <p:cNvPr id="23" name="箭头: 右 22">
            <a:extLst>
              <a:ext uri="{FF2B5EF4-FFF2-40B4-BE49-F238E27FC236}">
                <a16:creationId xmlns:a16="http://schemas.microsoft.com/office/drawing/2014/main" id="{55164C89-3449-4492-BEBF-FD9CC05CEFCA}"/>
              </a:ext>
            </a:extLst>
          </p:cNvPr>
          <p:cNvSpPr/>
          <p:nvPr/>
        </p:nvSpPr>
        <p:spPr>
          <a:xfrm>
            <a:off x="2976420" y="3824444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9C7518-8069-49D7-BE90-AC418134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818" y="2306972"/>
            <a:ext cx="2514400" cy="3232197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13D376B6-AE3D-4F22-9C2D-7952C8B269C8}"/>
              </a:ext>
            </a:extLst>
          </p:cNvPr>
          <p:cNvSpPr/>
          <p:nvPr/>
        </p:nvSpPr>
        <p:spPr>
          <a:xfrm>
            <a:off x="6096000" y="3824444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4A93398-F22B-4235-9255-0F5FD7A55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371" y="2304807"/>
            <a:ext cx="2448703" cy="3232197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763F0A01-AD9C-48C8-85FA-5713D69B5D17}"/>
              </a:ext>
            </a:extLst>
          </p:cNvPr>
          <p:cNvSpPr/>
          <p:nvPr/>
        </p:nvSpPr>
        <p:spPr>
          <a:xfrm>
            <a:off x="8920936" y="3824444"/>
            <a:ext cx="393107" cy="20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826482"/>
            <a:ext cx="9745557" cy="15150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1.1 Project creation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Device, then choose the Scan network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the’HCQ1-1300D’ to bulid the conection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Caution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:The IP address of PC which link to the PLC need change to 192.168.188.xxx (Connect to the Port 1; if connet to the Port 2 ,the IP address should be 192.168.88.xxx)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In this experiment, choose Port 1 to connect to thr PC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CAADB7-7332-4CEE-8F2C-D764ACB0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0" y="2341547"/>
            <a:ext cx="11039920" cy="35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6100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Ethernet, Find General- Interface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In this experiment, we choose port1 connet to the Q1, so the Master IP address should be eth0 192.168.188.100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859260-1D24-44FA-9D00-58FE4368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9" y="1986977"/>
            <a:ext cx="9002451" cy="45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Modbus_TCP_Slave, find General- Slave IP Address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This is slave’s IP address, which is IP address of HMI (it should set by the HMI application HCTDesigner)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1BEA6A-CE84-464F-BC0E-CF154F97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19" y="1751888"/>
            <a:ext cx="10628851" cy="34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157493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 ModbusTCP/IP </a:t>
            </a: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Q1 as Master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1152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1.2 Modbus TCP/IP codesys setting 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ModbusTcpDevice, find ModbusTcpDeviceParameters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Find the Parameter – LanID, because Master(Q1) connet to port1 and Slave(TP2000) connect to port2, this value should be the slave ID (so we choose 2)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F409BF-D525-45E9-B391-F7924B55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849892"/>
            <a:ext cx="11241248" cy="31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9BACB"/>
      </a:accent1>
      <a:accent2>
        <a:srgbClr val="1DE5A6"/>
      </a:accent2>
      <a:accent3>
        <a:srgbClr val="2591DC"/>
      </a:accent3>
      <a:accent4>
        <a:srgbClr val="1CEDF9"/>
      </a:accent4>
      <a:accent5>
        <a:srgbClr val="E3ED36"/>
      </a:accent5>
      <a:accent6>
        <a:srgbClr val="92EDC2"/>
      </a:accent6>
      <a:hlink>
        <a:srgbClr val="59BACB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自定义 1">
      <a:dk1>
        <a:srgbClr val="000000"/>
      </a:dk1>
      <a:lt1>
        <a:srgbClr val="FFFFFF"/>
      </a:lt1>
      <a:dk2>
        <a:srgbClr val="666666"/>
      </a:dk2>
      <a:lt2>
        <a:srgbClr val="F0F0F0"/>
      </a:lt2>
      <a:accent1>
        <a:srgbClr val="66CCCC"/>
      </a:accent1>
      <a:accent2>
        <a:srgbClr val="1DE5A6"/>
      </a:accent2>
      <a:accent3>
        <a:srgbClr val="2591DC"/>
      </a:accent3>
      <a:accent4>
        <a:srgbClr val="6699CC"/>
      </a:accent4>
      <a:accent5>
        <a:srgbClr val="00CCCC"/>
      </a:accent5>
      <a:accent6>
        <a:srgbClr val="FFCCCC"/>
      </a:accent6>
      <a:hlink>
        <a:srgbClr val="666666"/>
      </a:hlink>
      <a:folHlink>
        <a:srgbClr val="FFCCC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自定义 1">
      <a:dk1>
        <a:srgbClr val="000000"/>
      </a:dk1>
      <a:lt1>
        <a:srgbClr val="FFFFFF"/>
      </a:lt1>
      <a:dk2>
        <a:srgbClr val="666666"/>
      </a:dk2>
      <a:lt2>
        <a:srgbClr val="F0F0F0"/>
      </a:lt2>
      <a:accent1>
        <a:srgbClr val="66CCCC"/>
      </a:accent1>
      <a:accent2>
        <a:srgbClr val="1DE5A6"/>
      </a:accent2>
      <a:accent3>
        <a:srgbClr val="2591DC"/>
      </a:accent3>
      <a:accent4>
        <a:srgbClr val="6699CC"/>
      </a:accent4>
      <a:accent5>
        <a:srgbClr val="00CCCC"/>
      </a:accent5>
      <a:accent6>
        <a:srgbClr val="FFCCCC"/>
      </a:accent6>
      <a:hlink>
        <a:srgbClr val="666666"/>
      </a:hlink>
      <a:folHlink>
        <a:srgbClr val="FFCCC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1344</Words>
  <Application>Microsoft Office PowerPoint</Application>
  <PresentationFormat>Широкоэкранный</PresentationFormat>
  <Paragraphs>138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Calibri</vt:lpstr>
      <vt:lpstr>Calibri Light</vt:lpstr>
      <vt:lpstr>Franklin Gothic Book</vt:lpstr>
      <vt:lpstr>Montserrat Hairline</vt:lpstr>
      <vt:lpstr>Wingdings</vt:lpstr>
      <vt:lpstr>自定义设计方案</vt:lpstr>
      <vt:lpstr>Default Theme</vt:lpstr>
      <vt:lpstr>1_Default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HCFA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chrissy</dc:creator>
  <cp:lastModifiedBy>Goebbels</cp:lastModifiedBy>
  <cp:revision>7314</cp:revision>
  <dcterms:created xsi:type="dcterms:W3CDTF">2014-11-12T21:47:00Z</dcterms:created>
  <dcterms:modified xsi:type="dcterms:W3CDTF">2023-06-28T10:21:51Z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